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4"/>
  </p:sldMasterIdLst>
  <p:notesMasterIdLst>
    <p:notesMasterId r:id="rId13"/>
  </p:notesMasterIdLst>
  <p:sldIdLst>
    <p:sldId id="319" r:id="rId5"/>
    <p:sldId id="321" r:id="rId6"/>
    <p:sldId id="322" r:id="rId7"/>
    <p:sldId id="324" r:id="rId8"/>
    <p:sldId id="323" r:id="rId9"/>
    <p:sldId id="325" r:id="rId10"/>
    <p:sldId id="320" r:id="rId11"/>
    <p:sldId id="327" r:id="rId12"/>
  </p:sldIdLst>
  <p:sldSz cx="12192000" cy="6858000"/>
  <p:notesSz cx="6858000" cy="9144000"/>
  <p:defaultTextStyle>
    <a:defPPr>
      <a:defRPr lang="en-US"/>
    </a:defPPr>
    <a:lvl1pPr marL="0" algn="l" defTabSz="768058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1pPr>
    <a:lvl2pPr marL="384029" algn="l" defTabSz="768058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2pPr>
    <a:lvl3pPr marL="768058" algn="l" defTabSz="768058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3pPr>
    <a:lvl4pPr marL="1152087" algn="l" defTabSz="768058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4pPr>
    <a:lvl5pPr marL="1536115" algn="l" defTabSz="768058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5pPr>
    <a:lvl6pPr marL="1920144" algn="l" defTabSz="768058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6pPr>
    <a:lvl7pPr marL="2304173" algn="l" defTabSz="768058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7pPr>
    <a:lvl8pPr marL="2688202" algn="l" defTabSz="768058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8pPr>
    <a:lvl9pPr marL="3072231" algn="l" defTabSz="768058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Fox" initials="SF" lastIdx="1" clrIdx="0">
    <p:extLst>
      <p:ext uri="{19B8F6BF-5375-455C-9EA6-DF929625EA0E}">
        <p15:presenceInfo xmlns:p15="http://schemas.microsoft.com/office/powerpoint/2012/main" userId="S::sfox@movingtraditions.org::74504fc9-0e0e-4eb6-b281-ab59bcf3df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4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FBA23-5D84-4120-AD70-44C68D50E1E3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E16BD-7350-4C4B-94F3-2DEBC2B47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64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143000"/>
            <a:ext cx="12192000" cy="5715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12" dirty="0"/>
          </a:p>
        </p:txBody>
      </p:sp>
      <p:grpSp>
        <p:nvGrpSpPr>
          <p:cNvPr id="9" name="Group 8"/>
          <p:cNvGrpSpPr/>
          <p:nvPr/>
        </p:nvGrpSpPr>
        <p:grpSpPr>
          <a:xfrm>
            <a:off x="254515" y="2576945"/>
            <a:ext cx="5586971" cy="2933776"/>
            <a:chOff x="343876" y="1867839"/>
            <a:chExt cx="6215818" cy="4351988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3876" y="1867839"/>
              <a:ext cx="3873644" cy="4351988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6050" y="1867839"/>
              <a:ext cx="3873644" cy="435198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0" y="2254759"/>
            <a:ext cx="5486400" cy="2077248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4562272"/>
            <a:ext cx="5486400" cy="138871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33869"/>
            <a:ext cx="2438400" cy="597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644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22590"/>
            <a:ext cx="12192000" cy="68805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6974" y="1709740"/>
            <a:ext cx="5910477" cy="2269117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6974" y="4275439"/>
            <a:ext cx="5910477" cy="143574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60" y="2060011"/>
            <a:ext cx="4114629" cy="346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56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5625"/>
            <a:ext cx="54102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102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20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41" y="365127"/>
            <a:ext cx="9727660" cy="122048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541" y="1752297"/>
            <a:ext cx="5362036" cy="75277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541" y="2505075"/>
            <a:ext cx="5362036" cy="36845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52297"/>
            <a:ext cx="5410200" cy="75277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410200" cy="36845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4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6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70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457200"/>
            <a:ext cx="9701719" cy="11049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7" y="1848255"/>
            <a:ext cx="6399212" cy="401279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848255"/>
            <a:ext cx="4162425" cy="40207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457200"/>
            <a:ext cx="9792511" cy="99222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7" y="1857984"/>
            <a:ext cx="6399212" cy="400306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35" y="1857985"/>
            <a:ext cx="3903020" cy="401100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04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Clr>
                <a:schemeClr val="accent1"/>
              </a:buClr>
              <a:buNone/>
              <a:tabLst>
                <a:tab pos="7764463" algn="l"/>
                <a:tab pos="11309350" algn="l"/>
              </a:tabLst>
              <a:defRPr sz="2400"/>
            </a:lvl1pPr>
            <a:lvl2pPr marL="548640" indent="0">
              <a:buClr>
                <a:schemeClr val="accent1"/>
              </a:buClr>
              <a:buNone/>
              <a:defRPr sz="2000"/>
            </a:lvl2pPr>
            <a:lvl3pPr marL="1097280" indent="0">
              <a:buClr>
                <a:schemeClr val="accent1"/>
              </a:buClr>
              <a:buNone/>
              <a:defRPr sz="2000"/>
            </a:lvl3pPr>
            <a:lvl4pPr marL="1645920" indent="0">
              <a:buClr>
                <a:schemeClr val="accent1"/>
              </a:buClr>
              <a:buNone/>
              <a:defRPr sz="2000"/>
            </a:lvl4pPr>
            <a:lvl5pPr marL="2194560" indent="0">
              <a:buClr>
                <a:schemeClr val="accent1"/>
              </a:buClr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99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65760" indent="-365760">
              <a:buClr>
                <a:schemeClr val="tx1"/>
              </a:buClr>
              <a:buFont typeface="+mj-lt"/>
              <a:buAutoNum type="arabicPeriod"/>
              <a:defRPr sz="2400"/>
            </a:lvl1pPr>
            <a:lvl2pPr marL="822960" indent="-365760">
              <a:buClr>
                <a:schemeClr val="tx1"/>
              </a:buClr>
              <a:buFont typeface="+mj-lt"/>
              <a:buAutoNum type="alphaLcPeriod"/>
              <a:defRPr sz="2000"/>
            </a:lvl2pPr>
            <a:lvl3pPr marL="1371600" indent="-365760">
              <a:buClr>
                <a:schemeClr val="tx1"/>
              </a:buClr>
              <a:buFont typeface="+mj-lt"/>
              <a:buAutoNum type="romanLcPeriod"/>
              <a:defRPr sz="2000"/>
            </a:lvl3pPr>
            <a:lvl4pPr marL="1920240" indent="-365760">
              <a:buClr>
                <a:schemeClr val="tx1"/>
              </a:buClr>
              <a:buFont typeface="+mj-lt"/>
              <a:buAutoNum type="arabicParenR"/>
              <a:defRPr sz="1800"/>
            </a:lvl4pPr>
            <a:lvl5pPr marL="2468880" indent="-365760">
              <a:buClr>
                <a:schemeClr val="tx1"/>
              </a:buClr>
              <a:buFont typeface="+mj-lt"/>
              <a:buAutoNum type="alphaLcParenR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339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>
            <a:lvl1pPr>
              <a:buClr>
                <a:schemeClr val="accent1"/>
              </a:buClr>
              <a:defRPr sz="2400"/>
            </a:lvl1pPr>
            <a:lvl2pPr>
              <a:buClr>
                <a:schemeClr val="accent1"/>
              </a:buClr>
              <a:defRPr sz="2000"/>
            </a:lvl2pPr>
            <a:lvl3pPr>
              <a:buClr>
                <a:schemeClr val="accent1"/>
              </a:buClr>
              <a:defRPr sz="2000"/>
            </a:lvl3pPr>
            <a:lvl4pPr>
              <a:buClr>
                <a:schemeClr val="accent1"/>
              </a:buClr>
              <a:defRPr sz="2000"/>
            </a:lvl4pPr>
            <a:lvl5pPr>
              <a:buClr>
                <a:schemeClr val="accent1"/>
              </a:buCl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13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6" r="6244"/>
          <a:stretch/>
        </p:blipFill>
        <p:spPr>
          <a:xfrm>
            <a:off x="0" y="1518157"/>
            <a:ext cx="12192000" cy="28796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0069" y="4397761"/>
            <a:ext cx="6822332" cy="1244282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0069" y="5768502"/>
            <a:ext cx="6822332" cy="87548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33869"/>
            <a:ext cx="2438400" cy="597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282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3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>
            <a:normAutofit/>
          </a:bodyPr>
          <a:lstStyle>
            <a:lvl1pPr>
              <a:buClr>
                <a:schemeClr val="accent1"/>
              </a:buClr>
              <a:defRPr sz="2000"/>
            </a:lvl1pPr>
            <a:lvl2pPr>
              <a:buClr>
                <a:schemeClr val="accent1"/>
              </a:buClr>
              <a:defRPr sz="18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accent1"/>
              </a:buClr>
              <a:defRPr sz="1800"/>
            </a:lvl4pPr>
            <a:lvl5pPr>
              <a:buClr>
                <a:schemeClr val="accent1"/>
              </a:buCl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89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chemeClr val="accent1"/>
              </a:buClr>
              <a:defRPr sz="3200"/>
            </a:lvl1pPr>
            <a:lvl2pPr marL="822960" indent="-274320">
              <a:buClr>
                <a:schemeClr val="accent1"/>
              </a:buClr>
              <a:buFont typeface="Wingdings" charset="2"/>
              <a:buChar char="§"/>
              <a:defRPr sz="2800"/>
            </a:lvl2pPr>
            <a:lvl3pPr marL="1371600" indent="-274320">
              <a:buClr>
                <a:schemeClr val="accent1"/>
              </a:buClr>
              <a:buFont typeface=".HelveticaNeueDeskInterface-Regular" charset="-120"/>
              <a:buChar char="–"/>
              <a:defRPr sz="2800"/>
            </a:lvl3pPr>
            <a:lvl4pPr marL="1920240" indent="-274320">
              <a:buClr>
                <a:schemeClr val="accent1"/>
              </a:buClr>
              <a:buFont typeface="LucidaGrande" charset="0"/>
              <a:buChar char="◆"/>
              <a:defRPr sz="2400"/>
            </a:lvl4pPr>
            <a:lvl5pPr>
              <a:buClr>
                <a:schemeClr val="tx1">
                  <a:lumMod val="50000"/>
                </a:schemeClr>
              </a:buCl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505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2" y="1805355"/>
            <a:ext cx="5235575" cy="53303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2" y="2438401"/>
            <a:ext cx="5235575" cy="37512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805355"/>
            <a:ext cx="5257799" cy="53303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438401"/>
            <a:ext cx="5257799" cy="37512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914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464124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606987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57650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 userDrawn="1"/>
        </p:nvGraphicFramePr>
        <p:xfrm>
          <a:off x="711200" y="1600200"/>
          <a:ext cx="10972800" cy="449580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91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4404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1" b="2848"/>
          <a:stretch/>
        </p:blipFill>
        <p:spPr>
          <a:xfrm>
            <a:off x="0" y="1143000"/>
            <a:ext cx="12192000" cy="5715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1143001"/>
            <a:ext cx="12192000" cy="5715000"/>
          </a:xfrm>
          <a:prstGeom prst="rect">
            <a:avLst/>
          </a:prstGeom>
          <a:solidFill>
            <a:schemeClr val="tx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12" dirty="0"/>
          </a:p>
        </p:txBody>
      </p:sp>
      <p:grpSp>
        <p:nvGrpSpPr>
          <p:cNvPr id="9" name="Group 8"/>
          <p:cNvGrpSpPr/>
          <p:nvPr/>
        </p:nvGrpSpPr>
        <p:grpSpPr>
          <a:xfrm>
            <a:off x="254515" y="2576945"/>
            <a:ext cx="5586971" cy="2933776"/>
            <a:chOff x="343876" y="1867839"/>
            <a:chExt cx="6215818" cy="4351988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3876" y="1867839"/>
              <a:ext cx="3873644" cy="4351988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6050" y="1867839"/>
              <a:ext cx="3873644" cy="435198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0" y="2254759"/>
            <a:ext cx="5486400" cy="2077248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4562272"/>
            <a:ext cx="5486400" cy="138871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33869"/>
            <a:ext cx="2438400" cy="597465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37DCFC4-D7C7-408A-8B52-7B8FD14FF2D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12192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929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19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22590"/>
            <a:ext cx="12192000" cy="688059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38664" y="2149742"/>
            <a:ext cx="2838705" cy="425233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38664" y="433338"/>
            <a:ext cx="2838705" cy="42523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6974" y="1709740"/>
            <a:ext cx="5910477" cy="2269117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6974" y="4275439"/>
            <a:ext cx="5910477" cy="143574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8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22590"/>
            <a:ext cx="12192000" cy="68805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6974" y="1709740"/>
            <a:ext cx="5910477" cy="2269117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6974" y="4275439"/>
            <a:ext cx="5910477" cy="143574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78541" y="1709739"/>
            <a:ext cx="4279891" cy="3689728"/>
            <a:chOff x="791256" y="1005840"/>
            <a:chExt cx="5609545" cy="6448044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527157" y="3101896"/>
              <a:ext cx="3873644" cy="4351988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256" y="1005840"/>
              <a:ext cx="3874139" cy="4352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89496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22590"/>
            <a:ext cx="12192000" cy="688059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6974" y="1709740"/>
            <a:ext cx="5910477" cy="2269117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6974" y="4275439"/>
            <a:ext cx="5910477" cy="143574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801241" y="2174171"/>
            <a:ext cx="3834495" cy="2819140"/>
            <a:chOff x="1241470" y="1698043"/>
            <a:chExt cx="4832348" cy="4737023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600000">
              <a:off x="1480672" y="1458841"/>
              <a:ext cx="3874139" cy="4352544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4400000">
              <a:off x="1961002" y="2322250"/>
              <a:ext cx="3873644" cy="43519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116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22590"/>
            <a:ext cx="12192000" cy="68805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6974" y="1709740"/>
            <a:ext cx="5910477" cy="2269117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6974" y="4275439"/>
            <a:ext cx="5910477" cy="143574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62798" y="2844298"/>
            <a:ext cx="4511380" cy="1855877"/>
            <a:chOff x="584017" y="2651760"/>
            <a:chExt cx="6147168" cy="337173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0050" y="2651760"/>
              <a:ext cx="3001135" cy="3371736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4017" y="2652190"/>
              <a:ext cx="3000752" cy="33713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2444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22590"/>
            <a:ext cx="12192000" cy="68805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6974" y="1709740"/>
            <a:ext cx="5910477" cy="2269117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6974" y="4275439"/>
            <a:ext cx="5910477" cy="143574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41823" y="2844298"/>
            <a:ext cx="4553328" cy="2030169"/>
            <a:chOff x="821761" y="2651760"/>
            <a:chExt cx="5671678" cy="3371736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2687" y="2652190"/>
              <a:ext cx="3000752" cy="3371306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7034" y="2651760"/>
              <a:ext cx="3001135" cy="3371736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1761" y="2652190"/>
              <a:ext cx="3000752" cy="33713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6016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45914"/>
            <a:ext cx="9753600" cy="1280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28800"/>
            <a:ext cx="10972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58725-366A-1E41-BDF6-412E18358A7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1554480"/>
            <a:ext cx="109728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1" y="6356351"/>
            <a:ext cx="2028092" cy="36512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indent="0" algn="l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Assistant" charset="0"/>
                <a:ea typeface="Assistant" charset="0"/>
                <a:cs typeface="Assistant" charset="0"/>
              </a:rPr>
              <a:t>Moving Traditions</a:t>
            </a:r>
            <a:endParaRPr lang="en-US" sz="1200" baseline="0" dirty="0">
              <a:latin typeface="Assistant" charset="0"/>
              <a:ea typeface="Assistant" charset="0"/>
              <a:cs typeface="Assistant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0366663" y="943584"/>
            <a:ext cx="1215739" cy="482491"/>
            <a:chOff x="11979944" y="705138"/>
            <a:chExt cx="1736055" cy="91865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79944" y="705138"/>
              <a:ext cx="817680" cy="918653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8319" y="705138"/>
              <a:ext cx="817680" cy="9186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419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0" r:id="rId20"/>
    <p:sldLayoutId id="2147483731" r:id="rId21"/>
    <p:sldLayoutId id="2147483732" r:id="rId22"/>
    <p:sldLayoutId id="2147483683" r:id="rId23"/>
    <p:sldLayoutId id="2147483684" r:id="rId24"/>
    <p:sldLayoutId id="2147483685" r:id="rId25"/>
    <p:sldLayoutId id="2147483686" r:id="rId2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Assistant" charset="0"/>
          <a:ea typeface="Assistant" charset="0"/>
          <a:cs typeface="Assistan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ssistant" charset="0"/>
          <a:ea typeface="Assistant" charset="0"/>
          <a:cs typeface="Assistan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charset="2"/>
        <a:buChar char="§"/>
        <a:defRPr sz="2000" kern="1200">
          <a:solidFill>
            <a:schemeClr val="tx1"/>
          </a:solidFill>
          <a:latin typeface="Assistant" charset="0"/>
          <a:ea typeface="Assistant" charset="0"/>
          <a:cs typeface="Assistan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.HelveticaNeueDeskInterface-Regular" charset="-120"/>
        <a:buChar char="–"/>
        <a:defRPr sz="2000" kern="1200">
          <a:solidFill>
            <a:schemeClr val="tx1"/>
          </a:solidFill>
          <a:latin typeface="Assistant" charset="0"/>
          <a:ea typeface="Assistant" charset="0"/>
          <a:cs typeface="Assistan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LucidaGrande" charset="0"/>
        <a:buChar char="◆"/>
        <a:defRPr sz="1800" kern="1200">
          <a:solidFill>
            <a:schemeClr val="tx1"/>
          </a:solidFill>
          <a:latin typeface="Assistant" charset="0"/>
          <a:ea typeface="Assistant" charset="0"/>
          <a:cs typeface="Assistan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50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ssistant" charset="0"/>
          <a:ea typeface="Assistant" charset="0"/>
          <a:cs typeface="Assistan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g"/><Relationship Id="rId5" Type="http://schemas.openxmlformats.org/officeDocument/2006/relationships/image" Target="../media/image12.jp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563D9-990F-4916-83ED-604045A10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CCC3D-3E81-482C-8E38-4DB7FB3B1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903216"/>
            <a:ext cx="8906933" cy="2099733"/>
          </a:xfrm>
        </p:spPr>
        <p:txBody>
          <a:bodyPr>
            <a:normAutofit/>
          </a:bodyPr>
          <a:lstStyle/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When I want to show my parents/children I appreciate them I usually____. </a:t>
            </a:r>
          </a:p>
          <a:p>
            <a:pPr marL="457200" indent="-457200" fontAlgn="base">
              <a:buFont typeface="+mj-lt"/>
              <a:buAutoNum type="arabicPeriod"/>
            </a:pPr>
            <a:endParaRPr lang="en-US" dirty="0"/>
          </a:p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I feel most loved by ____(parent/child on call) when ______. 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A17E33-0E9B-49D5-9892-8365316993C4}"/>
              </a:ext>
            </a:extLst>
          </p:cNvPr>
          <p:cNvSpPr txBox="1"/>
          <p:nvPr/>
        </p:nvSpPr>
        <p:spPr>
          <a:xfrm>
            <a:off x="756356" y="1841479"/>
            <a:ext cx="6795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person should take out a piece of paper and answer the following two questions:</a:t>
            </a:r>
          </a:p>
        </p:txBody>
      </p:sp>
    </p:spTree>
    <p:extLst>
      <p:ext uri="{BB962C8B-B14F-4D97-AF65-F5344CB8AC3E}">
        <p14:creationId xmlns:p14="http://schemas.microsoft.com/office/powerpoint/2010/main" val="394045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563D9-990F-4916-83ED-604045A10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5 Love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CCC3D-3E81-482C-8E38-4DB7FB3B1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55" y="2020248"/>
            <a:ext cx="7766757" cy="114746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1. Words – People who speak this love language feel loved when others </a:t>
            </a:r>
            <a:r>
              <a:rPr lang="en-US" b="1" dirty="0"/>
              <a:t>speak </a:t>
            </a:r>
            <a:r>
              <a:rPr lang="en-US" dirty="0"/>
              <a:t>intentional and sincere words, complimenting and encouraging them.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2F34A6-96ED-4BB0-A668-610F310F7CAD}"/>
              </a:ext>
            </a:extLst>
          </p:cNvPr>
          <p:cNvSpPr txBox="1"/>
          <p:nvPr/>
        </p:nvSpPr>
        <p:spPr>
          <a:xfrm>
            <a:off x="287355" y="3690289"/>
            <a:ext cx="77667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>
                <a:latin typeface="Assistant" panose="00000500000000000000" pitchFamily="2" charset="-79"/>
                <a:cs typeface="Assistant" panose="00000500000000000000" pitchFamily="2" charset="-79"/>
              </a:rPr>
              <a:t>2. Acts of service – People who speak this love language feel loved when others</a:t>
            </a:r>
            <a:r>
              <a:rPr lang="en-US" sz="2000" b="1" dirty="0">
                <a:latin typeface="Assistant" panose="00000500000000000000" pitchFamily="2" charset="-79"/>
                <a:cs typeface="Assistant" panose="00000500000000000000" pitchFamily="2" charset="-79"/>
              </a:rPr>
              <a:t> do </a:t>
            </a:r>
            <a:r>
              <a:rPr lang="en-US" sz="2000" dirty="0">
                <a:latin typeface="Assistant" panose="00000500000000000000" pitchFamily="2" charset="-79"/>
                <a:cs typeface="Assistant" panose="00000500000000000000" pitchFamily="2" charset="-79"/>
              </a:rPr>
              <a:t>something that is kind, intentional, and unexpected that helps them.</a:t>
            </a:r>
            <a:r>
              <a:rPr lang="en-US" sz="2000" b="1" dirty="0">
                <a:latin typeface="Assistant" panose="00000500000000000000" pitchFamily="2" charset="-79"/>
                <a:cs typeface="Assistant" panose="00000500000000000000" pitchFamily="2" charset="-79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14BA11-32A5-4567-87E4-D9E0E7CDCC7B}"/>
              </a:ext>
            </a:extLst>
          </p:cNvPr>
          <p:cNvSpPr txBox="1"/>
          <p:nvPr/>
        </p:nvSpPr>
        <p:spPr>
          <a:xfrm>
            <a:off x="158044" y="5021677"/>
            <a:ext cx="77667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000" dirty="0">
              <a:latin typeface="Assistant" panose="00000500000000000000" pitchFamily="2" charset="-79"/>
              <a:cs typeface="Assistant" panose="00000500000000000000" pitchFamily="2" charset="-79"/>
            </a:endParaRPr>
          </a:p>
          <a:p>
            <a:pPr lvl="1"/>
            <a:r>
              <a:rPr lang="en-US" sz="2000" dirty="0">
                <a:latin typeface="Assistant" panose="00000500000000000000" pitchFamily="2" charset="-79"/>
                <a:cs typeface="Assistant" panose="00000500000000000000" pitchFamily="2" charset="-79"/>
              </a:rPr>
              <a:t>3. Gifts – People who speak this love language feel loved when others </a:t>
            </a:r>
            <a:r>
              <a:rPr lang="en-US" sz="2000" b="1" dirty="0">
                <a:latin typeface="Assistant" panose="00000500000000000000" pitchFamily="2" charset="-79"/>
                <a:cs typeface="Assistant" panose="00000500000000000000" pitchFamily="2" charset="-79"/>
              </a:rPr>
              <a:t>give </a:t>
            </a:r>
            <a:r>
              <a:rPr lang="en-US" sz="2000" dirty="0">
                <a:latin typeface="Assistant" panose="00000500000000000000" pitchFamily="2" charset="-79"/>
                <a:cs typeface="Assistant" panose="00000500000000000000" pitchFamily="2" charset="-79"/>
              </a:rPr>
              <a:t>them a gift that is personal and thoughtful. 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14C9EEC-805B-4AFA-9B96-3A1A9A445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201" y="5265659"/>
            <a:ext cx="2343149" cy="144642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032BFC0-BB73-430C-A57A-50AF332256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201" y="1670056"/>
            <a:ext cx="2343150" cy="16462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479AE7D0-ECAC-4327-A8FA-608047986C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202" y="3560276"/>
            <a:ext cx="2343149" cy="14614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770663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563D9-990F-4916-83ED-604045A10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5 Love Languages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CCC3D-3E81-482C-8E38-4DB7FB3B1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4798576"/>
            <a:ext cx="7523018" cy="92139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5. Touch – People who speak this love language feel loved through </a:t>
            </a:r>
            <a:r>
              <a:rPr lang="en-US" b="1" dirty="0"/>
              <a:t>meaningful physical contact. 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8D2377-394B-4971-841F-4AC9084606B5}"/>
              </a:ext>
            </a:extLst>
          </p:cNvPr>
          <p:cNvSpPr txBox="1"/>
          <p:nvPr/>
        </p:nvSpPr>
        <p:spPr>
          <a:xfrm>
            <a:off x="512618" y="2048663"/>
            <a:ext cx="74121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000" dirty="0">
              <a:latin typeface="Assistant" panose="00000500000000000000" pitchFamily="2" charset="-79"/>
              <a:cs typeface="Assistant" panose="00000500000000000000" pitchFamily="2" charset="-79"/>
            </a:endParaRPr>
          </a:p>
          <a:p>
            <a:pPr lvl="1"/>
            <a:r>
              <a:rPr lang="en-US" sz="2000" dirty="0">
                <a:latin typeface="Assistant" panose="00000500000000000000" pitchFamily="2" charset="-79"/>
                <a:cs typeface="Assistant" panose="00000500000000000000" pitchFamily="2" charset="-79"/>
              </a:rPr>
              <a:t>4. Quality time - People who speak this love language feel loved when others intentionally and deliberately</a:t>
            </a:r>
            <a:r>
              <a:rPr lang="en-US" sz="2000" b="1" dirty="0">
                <a:latin typeface="Assistant" panose="00000500000000000000" pitchFamily="2" charset="-79"/>
                <a:cs typeface="Assistant" panose="00000500000000000000" pitchFamily="2" charset="-79"/>
              </a:rPr>
              <a:t> spend time </a:t>
            </a:r>
            <a:r>
              <a:rPr lang="en-US" sz="2000" dirty="0">
                <a:latin typeface="Assistant" panose="00000500000000000000" pitchFamily="2" charset="-79"/>
                <a:cs typeface="Assistant" panose="00000500000000000000" pitchFamily="2" charset="-79"/>
              </a:rPr>
              <a:t>with them. </a:t>
            </a:r>
            <a:endParaRPr lang="en-US" dirty="0"/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0BB6ED98-5B6D-4148-ACD7-11528A78D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9667" y="4226082"/>
            <a:ext cx="1943533" cy="20663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2" name="Picture 11" descr="A picture containing indoor, chair, sitting, table&#10;&#10;Description automatically generated">
            <a:extLst>
              <a:ext uri="{FF2B5EF4-FFF2-40B4-BE49-F238E27FC236}">
                <a16:creationId xmlns:a16="http://schemas.microsoft.com/office/drawing/2014/main" id="{95A676DC-1530-439C-A08E-160486BD8D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9667" y="1826215"/>
            <a:ext cx="1943533" cy="20663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303592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esser Known Love Languages comic by Jessica Olien">
            <a:extLst>
              <a:ext uri="{FF2B5EF4-FFF2-40B4-BE49-F238E27FC236}">
                <a16:creationId xmlns:a16="http://schemas.microsoft.com/office/drawing/2014/main" id="{2B2E16C0-A5B2-4CB7-B3AB-E00BEC5C4B6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349" y="1455938"/>
            <a:ext cx="6097615" cy="519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690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563D9-990F-4916-83ED-604045A10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CCC3D-3E81-482C-8E38-4DB7FB3B1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248" y="2182693"/>
            <a:ext cx="2720112" cy="991549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b="1" dirty="0"/>
              <a:t>=  WORDS, SPEAKING 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2F34A6-96ED-4BB0-A668-610F310F7CAD}"/>
              </a:ext>
            </a:extLst>
          </p:cNvPr>
          <p:cNvSpPr txBox="1"/>
          <p:nvPr/>
        </p:nvSpPr>
        <p:spPr>
          <a:xfrm>
            <a:off x="6054574" y="3668842"/>
            <a:ext cx="26525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b="1" dirty="0">
                <a:latin typeface="Assistant" panose="00000500000000000000" pitchFamily="2" charset="-79"/>
                <a:cs typeface="Assistant" panose="00000500000000000000" pitchFamily="2" charset="-79"/>
              </a:rPr>
              <a:t>= ACTS OF SERVICE, DOING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14BA11-32A5-4567-87E4-D9E0E7CDCC7B}"/>
              </a:ext>
            </a:extLst>
          </p:cNvPr>
          <p:cNvSpPr txBox="1"/>
          <p:nvPr/>
        </p:nvSpPr>
        <p:spPr>
          <a:xfrm>
            <a:off x="5989711" y="2239180"/>
            <a:ext cx="3061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b="1" dirty="0"/>
              <a:t>= THOUGHTFUL GIFTS</a:t>
            </a:r>
            <a:endParaRPr lang="en-US" sz="2000" dirty="0"/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14C9EEC-805B-4AFA-9B96-3A1A9A445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718" y="1826543"/>
            <a:ext cx="1667458" cy="12130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032BFC0-BB73-430C-A57A-50AF332256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109" y="1927199"/>
            <a:ext cx="2066565" cy="13476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479AE7D0-ECAC-4327-A8FA-608047986C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886" y="3429000"/>
            <a:ext cx="1820530" cy="123779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8C95A8-7563-4D03-8438-D1692A306A80}"/>
              </a:ext>
            </a:extLst>
          </p:cNvPr>
          <p:cNvSpPr txBox="1">
            <a:spLocks/>
          </p:cNvSpPr>
          <p:nvPr/>
        </p:nvSpPr>
        <p:spPr>
          <a:xfrm>
            <a:off x="0" y="1952807"/>
            <a:ext cx="1796439" cy="1347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ssistant" charset="0"/>
                <a:ea typeface="Assistant" charset="0"/>
                <a:cs typeface="Assistant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Assistant" charset="0"/>
                <a:ea typeface="Assistant" charset="0"/>
                <a:cs typeface="Assistant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.HelveticaNeueDeskInterface-Regular" charset="-120"/>
              <a:buChar char="–"/>
              <a:defRPr sz="2000" kern="1200">
                <a:solidFill>
                  <a:schemeClr val="tx1"/>
                </a:solidFill>
                <a:latin typeface="Assistant" charset="0"/>
                <a:ea typeface="Assistant" charset="0"/>
                <a:cs typeface="Assistant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LucidaGrande" charset="0"/>
              <a:buChar char="◆"/>
              <a:defRPr sz="1800" kern="1200">
                <a:solidFill>
                  <a:schemeClr val="tx1"/>
                </a:solidFill>
                <a:latin typeface="Assistant" charset="0"/>
                <a:ea typeface="Assistant" charset="0"/>
                <a:cs typeface="Assistant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>
                  <a:lumMod val="50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ssistant" charset="0"/>
                <a:ea typeface="Assistant" charset="0"/>
                <a:cs typeface="Assistan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" charset="2"/>
              <a:buNone/>
            </a:pPr>
            <a:r>
              <a:rPr lang="en-US" sz="8800" b="1" dirty="0">
                <a:solidFill>
                  <a:srgbClr val="040404"/>
                </a:solidFill>
              </a:rPr>
              <a:t>A</a:t>
            </a:r>
            <a:endParaRPr lang="en-US" sz="8800" dirty="0">
              <a:solidFill>
                <a:srgbClr val="040404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5A9181-799E-4E51-B00D-25F541401189}"/>
              </a:ext>
            </a:extLst>
          </p:cNvPr>
          <p:cNvSpPr/>
          <p:nvPr/>
        </p:nvSpPr>
        <p:spPr>
          <a:xfrm>
            <a:off x="106552" y="3827237"/>
            <a:ext cx="140854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8800" b="1" dirty="0">
                <a:solidFill>
                  <a:srgbClr val="040404"/>
                </a:solidFill>
              </a:rPr>
              <a:t>B</a:t>
            </a:r>
            <a:endParaRPr lang="en-US" sz="8800" dirty="0">
              <a:solidFill>
                <a:srgbClr val="040404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7E4651-BA3F-429C-A737-F8E0D2C2468E}"/>
              </a:ext>
            </a:extLst>
          </p:cNvPr>
          <p:cNvSpPr/>
          <p:nvPr/>
        </p:nvSpPr>
        <p:spPr>
          <a:xfrm>
            <a:off x="5200688" y="1618150"/>
            <a:ext cx="133081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8800" b="1" dirty="0">
                <a:solidFill>
                  <a:srgbClr val="040404"/>
                </a:solidFill>
              </a:rPr>
              <a:t>C</a:t>
            </a:r>
            <a:endParaRPr lang="en-US" sz="8800" dirty="0">
              <a:solidFill>
                <a:srgbClr val="040404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50B0E9-822D-4319-A8B3-E941DBAA7DCE}"/>
              </a:ext>
            </a:extLst>
          </p:cNvPr>
          <p:cNvSpPr/>
          <p:nvPr/>
        </p:nvSpPr>
        <p:spPr>
          <a:xfrm>
            <a:off x="5182600" y="3234979"/>
            <a:ext cx="135806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8800" b="1" dirty="0">
                <a:solidFill>
                  <a:srgbClr val="040404"/>
                </a:solidFill>
              </a:rPr>
              <a:t>D</a:t>
            </a:r>
            <a:endParaRPr lang="en-US" sz="8800" dirty="0">
              <a:solidFill>
                <a:srgbClr val="040404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EEE470-68BE-4816-8D05-EFEA43E5D203}"/>
              </a:ext>
            </a:extLst>
          </p:cNvPr>
          <p:cNvSpPr/>
          <p:nvPr/>
        </p:nvSpPr>
        <p:spPr>
          <a:xfrm>
            <a:off x="1435752" y="4306304"/>
            <a:ext cx="19026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= QUALITY TIME</a:t>
            </a:r>
            <a:endParaRPr lang="en-US" sz="2000" dirty="0"/>
          </a:p>
        </p:txBody>
      </p:sp>
      <p:pic>
        <p:nvPicPr>
          <p:cNvPr id="12" name="Picture 11" descr="A picture containing indoor, chair, sitting, table&#10;&#10;Description automatically generated">
            <a:extLst>
              <a:ext uri="{FF2B5EF4-FFF2-40B4-BE49-F238E27FC236}">
                <a16:creationId xmlns:a16="http://schemas.microsoft.com/office/drawing/2014/main" id="{DA2DE77C-5316-4A36-8622-E7CFE787D5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371" y="3995708"/>
            <a:ext cx="1648691" cy="13421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12297F2-0F85-4B4E-BF0F-3688D64B7A5A}"/>
              </a:ext>
            </a:extLst>
          </p:cNvPr>
          <p:cNvSpPr/>
          <p:nvPr/>
        </p:nvSpPr>
        <p:spPr>
          <a:xfrm>
            <a:off x="5263551" y="4881089"/>
            <a:ext cx="119616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8800" b="1" dirty="0">
                <a:solidFill>
                  <a:srgbClr val="040404"/>
                </a:solidFill>
              </a:rPr>
              <a:t>E</a:t>
            </a:r>
            <a:endParaRPr lang="en-US" sz="8800" dirty="0">
              <a:solidFill>
                <a:srgbClr val="040404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F7DCC3C-C577-407F-965B-7653B5251B8C}"/>
              </a:ext>
            </a:extLst>
          </p:cNvPr>
          <p:cNvSpPr/>
          <p:nvPr/>
        </p:nvSpPr>
        <p:spPr>
          <a:xfrm>
            <a:off x="6540664" y="5494807"/>
            <a:ext cx="23278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Assistant" panose="00000500000000000000" pitchFamily="2" charset="-79"/>
                <a:cs typeface="Assistant" panose="00000500000000000000" pitchFamily="2" charset="-79"/>
              </a:rPr>
              <a:t>= PHYSICAL TOUCH</a:t>
            </a:r>
            <a:endParaRPr lang="en-US" sz="2000" dirty="0"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CF7C3DA7-03C5-4C22-B345-400641686A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566" y="4983721"/>
            <a:ext cx="1634609" cy="14465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952856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563D9-990F-4916-83ED-604045A10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Parent-Child 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CCC3D-3E81-482C-8E38-4DB7FB3B1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1480"/>
            <a:ext cx="9753600" cy="4545466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500" dirty="0"/>
              <a:t>Share your respective love languages (which will also be the parent’s names on the Zoom screens).</a:t>
            </a:r>
          </a:p>
          <a:p>
            <a:pPr marL="457200" lvl="0" indent="-457200">
              <a:buFont typeface="+mj-lt"/>
              <a:buAutoNum type="arabicPeriod"/>
            </a:pPr>
            <a:endParaRPr lang="en-US" sz="2500" dirty="0"/>
          </a:p>
          <a:p>
            <a:pPr marL="457200" lvl="0" indent="-457200">
              <a:buFont typeface="+mj-lt"/>
              <a:buAutoNum type="arabicPeriod"/>
            </a:pPr>
            <a:r>
              <a:rPr lang="en-US" sz="2500" dirty="0"/>
              <a:t>What is one thing that surprised you about what you just learned about your parent/child? How did what you learned compare with the love language you thought your parent/child spoke? </a:t>
            </a:r>
          </a:p>
          <a:p>
            <a:pPr marL="457200" lvl="0" indent="-457200">
              <a:buFont typeface="+mj-lt"/>
              <a:buAutoNum type="arabicPeriod"/>
            </a:pPr>
            <a:endParaRPr lang="en-US" sz="2500" dirty="0"/>
          </a:p>
          <a:p>
            <a:pPr marL="457200" lvl="0" indent="-457200">
              <a:buFont typeface="+mj-lt"/>
              <a:buAutoNum type="arabicPeriod"/>
            </a:pPr>
            <a:r>
              <a:rPr lang="en-US" sz="2500" dirty="0"/>
              <a:t>What is one thing you could each do differently over the next week or two with your child/parent now that you know each other’s love languages?</a:t>
            </a:r>
          </a:p>
          <a:p>
            <a:pPr marL="457200" indent="-457200" fontAlgn="base">
              <a:buFont typeface="+mj-lt"/>
              <a:buAutoNum type="arabicPeriod"/>
            </a:pPr>
            <a:endParaRPr lang="en-US" sz="2500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122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563D9-990F-4916-83ED-604045A10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Final Thought…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CCC3D-3E81-482C-8E38-4DB7FB3B1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9224" y="5805054"/>
            <a:ext cx="5763492" cy="76121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>
                <a:solidFill>
                  <a:srgbClr val="00B0F0"/>
                </a:solidFill>
              </a:rPr>
              <a:t>…even more important in today’s world!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C231C636-1E0B-4490-B5D8-6A7AB6E077C1}"/>
              </a:ext>
            </a:extLst>
          </p:cNvPr>
          <p:cNvSpPr/>
          <p:nvPr/>
        </p:nvSpPr>
        <p:spPr>
          <a:xfrm>
            <a:off x="2189018" y="1636888"/>
            <a:ext cx="7758545" cy="3655548"/>
          </a:xfrm>
          <a:prstGeom prst="wedgeEllipse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AB0C56-CAEA-469E-B11D-F2659ED11ADD}"/>
              </a:ext>
            </a:extLst>
          </p:cNvPr>
          <p:cNvSpPr txBox="1"/>
          <p:nvPr/>
        </p:nvSpPr>
        <p:spPr>
          <a:xfrm>
            <a:off x="3589867" y="2422224"/>
            <a:ext cx="549871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“With full love tanks people can process conflicts, create a positive emotional climate, and work together, support, and encourage each other.”</a:t>
            </a:r>
          </a:p>
          <a:p>
            <a:r>
              <a:rPr lang="en-US" sz="2400" dirty="0"/>
              <a:t>			 - Gary Chapman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15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563D9-990F-4916-83ED-604045A10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Home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CCC3D-3E81-482C-8E38-4DB7FB3B1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12534"/>
            <a:ext cx="10474036" cy="3728048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If you had to map or guess at the love languages of every member of your immediate family – what would you guess? How does it feel to look at the range of love languages in your family?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Now that you know each others’ love languages and have a few new ideas about ways to show love to each other over the next few weeks, consider the following question with your parent/child: What is a way we can show our love to the wider world (our community, our congregation, etc.) right now?</a:t>
            </a:r>
          </a:p>
          <a:p>
            <a:pPr marL="457200" indent="-457200" fontAlgn="base">
              <a:buFont typeface="+mj-lt"/>
              <a:buAutoNum type="arabicPeriod"/>
            </a:pPr>
            <a:endParaRPr lang="en-US" sz="2500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A17E33-0E9B-49D5-9892-8365316993C4}"/>
              </a:ext>
            </a:extLst>
          </p:cNvPr>
          <p:cNvSpPr txBox="1"/>
          <p:nvPr/>
        </p:nvSpPr>
        <p:spPr>
          <a:xfrm>
            <a:off x="756356" y="1841479"/>
            <a:ext cx="6795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757723"/>
      </p:ext>
    </p:extLst>
  </p:cSld>
  <p:clrMapOvr>
    <a:masterClrMapping/>
  </p:clrMapOvr>
</p:sld>
</file>

<file path=ppt/theme/theme1.xml><?xml version="1.0" encoding="utf-8"?>
<a:theme xmlns:a="http://schemas.openxmlformats.org/drawingml/2006/main" name="MovingTraditions">
  <a:themeElements>
    <a:clrScheme name="Custom 5">
      <a:dk1>
        <a:srgbClr val="626669"/>
      </a:dk1>
      <a:lt1>
        <a:srgbClr val="FFFFFF"/>
      </a:lt1>
      <a:dk2>
        <a:srgbClr val="FF9C19"/>
      </a:dk2>
      <a:lt2>
        <a:srgbClr val="C8C8C7"/>
      </a:lt2>
      <a:accent1>
        <a:srgbClr val="00AED6"/>
      </a:accent1>
      <a:accent2>
        <a:srgbClr val="78D64B"/>
      </a:accent2>
      <a:accent3>
        <a:srgbClr val="EF416D"/>
      </a:accent3>
      <a:accent4>
        <a:srgbClr val="FFC72B"/>
      </a:accent4>
      <a:accent5>
        <a:srgbClr val="4C48BD"/>
      </a:accent5>
      <a:accent6>
        <a:srgbClr val="009539"/>
      </a:accent6>
      <a:hlink>
        <a:srgbClr val="EF416D"/>
      </a:hlink>
      <a:folHlink>
        <a:srgbClr val="FF9D1A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vingTraditions" id="{52E2764F-7CC4-4A3D-B499-8B9607F2CDF9}" vid="{2FF9EE8F-D211-42E4-AA3D-C9AEF03A722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ec4eef5-e676-4b01-b460-645e3a75ab3a">
      <UserInfo>
        <DisplayName>Sarah Fox</DisplayName>
        <AccountId>35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C62A4607CB5E4AB929EA1B9AEBAA4B" ma:contentTypeVersion="12" ma:contentTypeDescription="Create a new document." ma:contentTypeScope="" ma:versionID="cd623b4a7030ff27dcbcc090e55e70ff">
  <xsd:schema xmlns:xsd="http://www.w3.org/2001/XMLSchema" xmlns:xs="http://www.w3.org/2001/XMLSchema" xmlns:p="http://schemas.microsoft.com/office/2006/metadata/properties" xmlns:ns3="bec4eef5-e676-4b01-b460-645e3a75ab3a" xmlns:ns4="de21c0aa-e62c-416a-bfd4-42a6ffba8182" targetNamespace="http://schemas.microsoft.com/office/2006/metadata/properties" ma:root="true" ma:fieldsID="3bcfcd1fa6b18810da79a417f9748a2e" ns3:_="" ns4:_="">
    <xsd:import namespace="bec4eef5-e676-4b01-b460-645e3a75ab3a"/>
    <xsd:import namespace="de21c0aa-e62c-416a-bfd4-42a6ffba818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c4eef5-e676-4b01-b460-645e3a75ab3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21c0aa-e62c-416a-bfd4-42a6ffba81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FD6614-7888-4137-B5F8-0EAE0E4CA88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F616F9-A631-4881-A576-1EF6EA040A54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bec4eef5-e676-4b01-b460-645e3a75ab3a"/>
    <ds:schemaRef ds:uri="http://www.w3.org/XML/1998/namespace"/>
    <ds:schemaRef ds:uri="de21c0aa-e62c-416a-bfd4-42a6ffba8182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E2B7557-D3B0-40B4-9FB1-8E9010095A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c4eef5-e676-4b01-b460-645e3a75ab3a"/>
    <ds:schemaRef ds:uri="de21c0aa-e62c-416a-bfd4-42a6ffba81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MovingTraditions</Template>
  <TotalTime>37845</TotalTime>
  <Words>438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.HelveticaNeueDeskInterface-Regular</vt:lpstr>
      <vt:lpstr>Arial</vt:lpstr>
      <vt:lpstr>Assistant</vt:lpstr>
      <vt:lpstr>Calibri</vt:lpstr>
      <vt:lpstr>LucidaGrande</vt:lpstr>
      <vt:lpstr>Wingdings</vt:lpstr>
      <vt:lpstr>MovingTraditions</vt:lpstr>
      <vt:lpstr>Self-Reflection</vt:lpstr>
      <vt:lpstr>The 5 Love Languages</vt:lpstr>
      <vt:lpstr>The 5 Love Languages Continued</vt:lpstr>
      <vt:lpstr>PowerPoint Presentation</vt:lpstr>
      <vt:lpstr>SCORING</vt:lpstr>
      <vt:lpstr>Parent-Child Discussion Questions</vt:lpstr>
      <vt:lpstr>One Final Thought…</vt:lpstr>
      <vt:lpstr>Take Home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Moving Traditions Webinar  on Adapting Curriculum!</dc:title>
  <dc:creator>Pamela Barkley</dc:creator>
  <cp:lastModifiedBy>Adam Oded</cp:lastModifiedBy>
  <cp:revision>33</cp:revision>
  <dcterms:created xsi:type="dcterms:W3CDTF">2020-03-19T16:12:42Z</dcterms:created>
  <dcterms:modified xsi:type="dcterms:W3CDTF">2020-05-05T18:47:40Z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0x0101007FC62A4607CB5E4AB929EA1B9AEBAA4B</vt:lpwstr>
  </property>
</Properties>
</file>